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7" r:id="rId4"/>
    <p:sldMasterId id="2147483691" r:id="rId5"/>
  </p:sldMasterIdLst>
  <p:notesMasterIdLst>
    <p:notesMasterId r:id="rId7"/>
  </p:notesMasterIdLst>
  <p:sldIdLst>
    <p:sldId id="267" r:id="rId6"/>
  </p:sldIdLst>
  <p:sldSz cx="981075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Filer" initials="WF" lastIdx="1" clrIdx="0">
    <p:extLst>
      <p:ext uri="{19B8F6BF-5375-455C-9EA6-DF929625EA0E}">
        <p15:presenceInfo xmlns:p15="http://schemas.microsoft.com/office/powerpoint/2012/main" userId="S::wendy.filer@eversholtrail.co.uk::f0a1b2af-4f4e-4c1f-b0cc-e9deb3272a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6EFFF"/>
    <a:srgbClr val="DBEEF4"/>
    <a:srgbClr val="6D6D6D"/>
    <a:srgbClr val="E7F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04"/>
    <p:restoredTop sz="97273"/>
  </p:normalViewPr>
  <p:slideViewPr>
    <p:cSldViewPr snapToGrid="0" snapToObjects="1">
      <p:cViewPr varScale="1">
        <p:scale>
          <a:sx n="132" d="100"/>
          <a:sy n="132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EE7B2-BFBA-1C4A-85B1-29287227FEB7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239838"/>
            <a:ext cx="479107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D74FE-DD7B-6E41-820D-BF46B73F83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393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352" y="299075"/>
            <a:ext cx="669600" cy="833854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64581" y="1494971"/>
            <a:ext cx="4284000" cy="395111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="1" i="0" baseline="0">
                <a:solidFill>
                  <a:schemeClr val="tx2"/>
                </a:solidFill>
              </a:defRPr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181600" y="1494971"/>
            <a:ext cx="4284663" cy="262731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100" baseline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7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>
            <a:spLocks noGrp="1"/>
          </p:cNvSpPr>
          <p:nvPr>
            <p:ph sz="half" idx="14"/>
          </p:nvPr>
        </p:nvSpPr>
        <p:spPr>
          <a:xfrm>
            <a:off x="364580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181952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79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>
            <a:spLocks noGrp="1"/>
          </p:cNvSpPr>
          <p:nvPr>
            <p:ph sz="half" idx="14"/>
          </p:nvPr>
        </p:nvSpPr>
        <p:spPr>
          <a:xfrm>
            <a:off x="364580" y="3991428"/>
            <a:ext cx="4284000" cy="227638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181952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6"/>
          </p:nvPr>
        </p:nvSpPr>
        <p:spPr>
          <a:xfrm>
            <a:off x="365125" y="1494971"/>
            <a:ext cx="4284000" cy="224994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4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7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able Placeholder 6"/>
          <p:cNvSpPr>
            <a:spLocks noGrp="1"/>
          </p:cNvSpPr>
          <p:nvPr>
            <p:ph type="tbl" sz="quarter" idx="17"/>
          </p:nvPr>
        </p:nvSpPr>
        <p:spPr>
          <a:xfrm>
            <a:off x="365125" y="1495425"/>
            <a:ext cx="9101138" cy="4795838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6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7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365125" y="1852698"/>
            <a:ext cx="3312000" cy="157297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4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8"/>
          </p:nvPr>
        </p:nvSpPr>
        <p:spPr>
          <a:xfrm>
            <a:off x="7932058" y="1846533"/>
            <a:ext cx="1574342" cy="395541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6"/>
          </p:nvPr>
        </p:nvSpPr>
        <p:spPr>
          <a:xfrm>
            <a:off x="4180533" y="1846533"/>
            <a:ext cx="3312321" cy="153755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479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352" y="299075"/>
            <a:ext cx="669600" cy="833854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8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8" r:id="rId3"/>
    <p:sldLayoutId id="2147483689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932058" y="1494956"/>
            <a:ext cx="984244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 dirty="0">
                <a:solidFill>
                  <a:schemeClr val="tx2"/>
                </a:solidFill>
                <a:latin typeface="Arial" charset="0"/>
                <a:cs typeface="Arial" charset="0"/>
              </a:rPr>
              <a:t>Assessment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 algn="l" defTabSz="914400" rtl="0" eaLnBrk="1" latinLnBrk="0" hangingPunct="1">
              <a:lnSpc>
                <a:spcPts val="2780"/>
              </a:lnSpc>
              <a:spcBef>
                <a:spcPct val="0"/>
              </a:spcBef>
              <a:buNone/>
              <a:defRPr sz="2400" b="1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 txBox="1">
            <a:spLocks/>
          </p:cNvSpPr>
          <p:nvPr userDrawn="1"/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364581" y="1494956"/>
            <a:ext cx="1503617" cy="20005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 dirty="0">
                <a:solidFill>
                  <a:schemeClr val="tx2"/>
                </a:solidFill>
                <a:latin typeface="Arial" charset="0"/>
                <a:cs typeface="Arial" charset="0"/>
              </a:rPr>
              <a:t>Supplier Overview 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4581" y="3785727"/>
            <a:ext cx="2204386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 dirty="0">
                <a:solidFill>
                  <a:schemeClr val="tx2"/>
                </a:solidFill>
                <a:latin typeface="Arial" charset="0"/>
                <a:cs typeface="Arial" charset="0"/>
              </a:rPr>
              <a:t>Chief Engineer Assessment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4180533" y="1494956"/>
            <a:ext cx="1574342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 dirty="0">
                <a:solidFill>
                  <a:schemeClr val="tx2"/>
                </a:solidFill>
                <a:latin typeface="Arial" charset="0"/>
                <a:cs typeface="Arial" charset="0"/>
              </a:rPr>
              <a:t>Safety Critical Work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64085" y="5324610"/>
            <a:ext cx="8640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700" baseline="0" dirty="0">
                <a:latin typeface="+mn-lt"/>
              </a:rPr>
              <a:t>Chief Engineer Confidence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4180533" y="3785712"/>
            <a:ext cx="2218556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 dirty="0">
                <a:solidFill>
                  <a:schemeClr val="tx2"/>
                </a:solidFill>
                <a:latin typeface="Arial" charset="0"/>
                <a:cs typeface="Arial" charset="0"/>
              </a:rPr>
              <a:t>Key Performance Indicators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40149" y="4505807"/>
            <a:ext cx="1224136" cy="1656152"/>
            <a:chOff x="776536" y="4005064"/>
            <a:chExt cx="1224136" cy="1656152"/>
          </a:xfrm>
        </p:grpSpPr>
        <p:sp>
          <p:nvSpPr>
            <p:cNvPr id="18" name="TextBox 17"/>
            <p:cNvSpPr txBox="1"/>
            <p:nvPr/>
          </p:nvSpPr>
          <p:spPr>
            <a:xfrm>
              <a:off x="1280672" y="4005064"/>
              <a:ext cx="720000" cy="2160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Organisation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80672" y="4365104"/>
              <a:ext cx="720000" cy="2160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Strategy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80672" y="4725144"/>
              <a:ext cx="720000" cy="2160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Safety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80672" y="5085184"/>
              <a:ext cx="720000" cy="2160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Supply Chain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76536" y="5445224"/>
              <a:ext cx="1224136" cy="2159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Competency Management</a:t>
              </a:r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2092277" y="4145767"/>
            <a:ext cx="1728192" cy="288032"/>
            <a:chOff x="1928664" y="3789040"/>
            <a:chExt cx="1728192" cy="288032"/>
          </a:xfrm>
        </p:grpSpPr>
        <p:sp>
          <p:nvSpPr>
            <p:cNvPr id="24" name="TextBox 23"/>
            <p:cNvSpPr txBox="1"/>
            <p:nvPr/>
          </p:nvSpPr>
          <p:spPr>
            <a:xfrm>
              <a:off x="3152800" y="3789072"/>
              <a:ext cx="504056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 dirty="0">
                  <a:latin typeface="+mn-lt"/>
                </a:rPr>
                <a:t>Good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04728" y="3789040"/>
              <a:ext cx="648072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 dirty="0">
                  <a:latin typeface="+mn-lt"/>
                </a:rPr>
                <a:t>Some Concern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28664" y="3789040"/>
              <a:ext cx="648072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Significant Concern</a:t>
              </a: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>
            <a:off x="2308301" y="4505811"/>
            <a:ext cx="1368064" cy="1656180"/>
            <a:chOff x="2180736" y="4113084"/>
            <a:chExt cx="1368064" cy="1656180"/>
          </a:xfrm>
          <a:solidFill>
            <a:schemeClr val="bg1"/>
          </a:solidFill>
        </p:grpSpPr>
        <p:grpSp>
          <p:nvGrpSpPr>
            <p:cNvPr id="28" name="Group 27"/>
            <p:cNvGrpSpPr/>
            <p:nvPr/>
          </p:nvGrpSpPr>
          <p:grpSpPr>
            <a:xfrm>
              <a:off x="2288736" y="4216013"/>
              <a:ext cx="1152064" cy="1445243"/>
              <a:chOff x="2144688" y="4144005"/>
              <a:chExt cx="1656184" cy="1445243"/>
            </a:xfrm>
            <a:grpFill/>
          </p:grpSpPr>
          <p:cxnSp>
            <p:nvCxnSpPr>
              <p:cNvPr id="44" name="Straight Connector 43"/>
              <p:cNvCxnSpPr/>
              <p:nvPr/>
            </p:nvCxnSpPr>
            <p:spPr bwMode="auto">
              <a:xfrm>
                <a:off x="2144688" y="450912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>
                <a:off x="2144688" y="4869184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" name="Straight Connector 45"/>
              <p:cNvCxnSpPr/>
              <p:nvPr/>
            </p:nvCxnSpPr>
            <p:spPr bwMode="auto">
              <a:xfrm>
                <a:off x="2144688" y="522920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>
                <a:off x="2144688" y="558924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2144688" y="4144005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9" name="Oval 28"/>
            <p:cNvSpPr/>
            <p:nvPr/>
          </p:nvSpPr>
          <p:spPr bwMode="ltGray">
            <a:xfrm>
              <a:off x="2180736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0" name="Oval 29"/>
            <p:cNvSpPr/>
            <p:nvPr/>
          </p:nvSpPr>
          <p:spPr bwMode="ltGray">
            <a:xfrm>
              <a:off x="2756736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1" name="Oval 30"/>
            <p:cNvSpPr/>
            <p:nvPr/>
          </p:nvSpPr>
          <p:spPr bwMode="ltGray">
            <a:xfrm>
              <a:off x="3332800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2" name="Oval 31"/>
            <p:cNvSpPr/>
            <p:nvPr/>
          </p:nvSpPr>
          <p:spPr bwMode="ltGray">
            <a:xfrm>
              <a:off x="2180736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3" name="Oval 32"/>
            <p:cNvSpPr/>
            <p:nvPr/>
          </p:nvSpPr>
          <p:spPr bwMode="ltGray">
            <a:xfrm>
              <a:off x="2756736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4" name="Oval 33"/>
            <p:cNvSpPr/>
            <p:nvPr/>
          </p:nvSpPr>
          <p:spPr bwMode="ltGray">
            <a:xfrm>
              <a:off x="3332800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5" name="Oval 34"/>
            <p:cNvSpPr/>
            <p:nvPr/>
          </p:nvSpPr>
          <p:spPr bwMode="ltGray">
            <a:xfrm>
              <a:off x="2180736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6" name="Oval 35"/>
            <p:cNvSpPr/>
            <p:nvPr/>
          </p:nvSpPr>
          <p:spPr bwMode="ltGray">
            <a:xfrm>
              <a:off x="2756736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7" name="Oval 36"/>
            <p:cNvSpPr/>
            <p:nvPr/>
          </p:nvSpPr>
          <p:spPr bwMode="ltGray">
            <a:xfrm>
              <a:off x="3332800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8" name="Oval 37"/>
            <p:cNvSpPr/>
            <p:nvPr/>
          </p:nvSpPr>
          <p:spPr bwMode="ltGray">
            <a:xfrm>
              <a:off x="2180736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9" name="Oval 38"/>
            <p:cNvSpPr/>
            <p:nvPr/>
          </p:nvSpPr>
          <p:spPr bwMode="ltGray">
            <a:xfrm>
              <a:off x="2756736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0" name="Oval 39"/>
            <p:cNvSpPr/>
            <p:nvPr/>
          </p:nvSpPr>
          <p:spPr bwMode="ltGray">
            <a:xfrm>
              <a:off x="3332800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1" name="Oval 40"/>
            <p:cNvSpPr/>
            <p:nvPr/>
          </p:nvSpPr>
          <p:spPr bwMode="ltGray">
            <a:xfrm>
              <a:off x="2180736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2" name="Oval 41"/>
            <p:cNvSpPr/>
            <p:nvPr/>
          </p:nvSpPr>
          <p:spPr bwMode="ltGray">
            <a:xfrm>
              <a:off x="2756736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43" name="Oval 42"/>
            <p:cNvSpPr/>
            <p:nvPr/>
          </p:nvSpPr>
          <p:spPr bwMode="ltGray">
            <a:xfrm>
              <a:off x="3332800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</p:grpSp>
      <p:sp>
        <p:nvSpPr>
          <p:cNvPr id="49" name="Rectangle 48"/>
          <p:cNvSpPr/>
          <p:nvPr userDrawn="1"/>
        </p:nvSpPr>
        <p:spPr bwMode="auto">
          <a:xfrm>
            <a:off x="5332709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 userDrawn="1"/>
        </p:nvSpPr>
        <p:spPr bwMode="auto">
          <a:xfrm>
            <a:off x="4180533" y="4217773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 userDrawn="1"/>
        </p:nvSpPr>
        <p:spPr bwMode="auto">
          <a:xfrm>
            <a:off x="6484837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 userDrawn="1"/>
        </p:nvSpPr>
        <p:spPr bwMode="auto">
          <a:xfrm>
            <a:off x="7060854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 userDrawn="1"/>
        </p:nvSpPr>
        <p:spPr bwMode="auto">
          <a:xfrm>
            <a:off x="4756645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 userDrawn="1"/>
        </p:nvSpPr>
        <p:spPr bwMode="auto">
          <a:xfrm>
            <a:off x="5908773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4180581" y="5873991"/>
            <a:ext cx="3312320" cy="288000"/>
            <a:chOff x="4016944" y="5373248"/>
            <a:chExt cx="3312320" cy="288000"/>
          </a:xfrm>
        </p:grpSpPr>
        <p:sp>
          <p:nvSpPr>
            <p:cNvPr id="56" name="TextBox 55"/>
            <p:cNvSpPr txBox="1">
              <a:spLocks/>
            </p:cNvSpPr>
            <p:nvPr/>
          </p:nvSpPr>
          <p:spPr>
            <a:xfrm>
              <a:off x="4016944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Eng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quality</a:t>
              </a:r>
            </a:p>
          </p:txBody>
        </p:sp>
        <p:sp>
          <p:nvSpPr>
            <p:cNvPr id="57" name="TextBox 56"/>
            <p:cNvSpPr txBox="1">
              <a:spLocks/>
            </p:cNvSpPr>
            <p:nvPr/>
          </p:nvSpPr>
          <p:spPr>
            <a:xfrm>
              <a:off x="5745136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Speed of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response</a:t>
              </a:r>
            </a:p>
          </p:txBody>
        </p:sp>
        <p:sp>
          <p:nvSpPr>
            <p:cNvPr id="58" name="TextBox 57"/>
            <p:cNvSpPr txBox="1">
              <a:spLocks/>
            </p:cNvSpPr>
            <p:nvPr/>
          </p:nvSpPr>
          <p:spPr>
            <a:xfrm>
              <a:off x="5169072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Customer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complaints</a:t>
              </a:r>
            </a:p>
          </p:txBody>
        </p:sp>
        <p:sp>
          <p:nvSpPr>
            <p:cNvPr id="59" name="TextBox 58"/>
            <p:cNvSpPr txBox="1">
              <a:spLocks/>
            </p:cNvSpPr>
            <p:nvPr/>
          </p:nvSpPr>
          <p:spPr>
            <a:xfrm>
              <a:off x="6321200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Relationship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strength</a:t>
              </a:r>
            </a:p>
          </p:txBody>
        </p:sp>
        <p:sp>
          <p:nvSpPr>
            <p:cNvPr id="60" name="TextBox 59"/>
            <p:cNvSpPr txBox="1">
              <a:spLocks/>
            </p:cNvSpPr>
            <p:nvPr/>
          </p:nvSpPr>
          <p:spPr>
            <a:xfrm>
              <a:off x="4592960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Safety risk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exposure</a:t>
              </a:r>
            </a:p>
          </p:txBody>
        </p:sp>
        <p:sp>
          <p:nvSpPr>
            <p:cNvPr id="61" name="TextBox 60"/>
            <p:cNvSpPr txBox="1">
              <a:spLocks/>
            </p:cNvSpPr>
            <p:nvPr/>
          </p:nvSpPr>
          <p:spPr>
            <a:xfrm>
              <a:off x="6897264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Future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alignment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170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Rolling stock withheld as donor vehicles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0" y="980681"/>
            <a:ext cx="9101371" cy="461665"/>
          </a:xfrm>
        </p:spPr>
        <p:txBody>
          <a:bodyPr/>
          <a:lstStyle/>
          <a:p>
            <a:r>
              <a:rPr lang="en-US" dirty="0"/>
              <a:t>Please see below a list of rolling stock withheld as donor vehicles.</a:t>
            </a:r>
          </a:p>
          <a:p>
            <a:r>
              <a:rPr lang="en-US" dirty="0"/>
              <a:t>For further information please contact us via the off lease vehicles form on our website </a:t>
            </a:r>
            <a:r>
              <a:rPr lang="en-US"/>
              <a:t>contact page.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Page1 of 1</a:t>
            </a:r>
          </a:p>
        </p:txBody>
      </p:sp>
      <p:graphicFrame>
        <p:nvGraphicFramePr>
          <p:cNvPr id="7" name="Table Placeholder 6"/>
          <p:cNvGraphicFramePr>
            <a:graphicFrameLocks noGrp="1"/>
          </p:cNvGraphicFramePr>
          <p:nvPr>
            <p:ph type="tbl" sz="quarter" idx="17"/>
            <p:extLst>
              <p:ext uri="{D42A27DB-BD31-4B8C-83A1-F6EECF244321}">
                <p14:modId xmlns:p14="http://schemas.microsoft.com/office/powerpoint/2010/main" val="1073532416"/>
              </p:ext>
            </p:extLst>
          </p:nvPr>
        </p:nvGraphicFramePr>
        <p:xfrm>
          <a:off x="234764" y="1572539"/>
          <a:ext cx="9373471" cy="5835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051">
                  <a:extLst>
                    <a:ext uri="{9D8B030D-6E8A-4147-A177-3AD203B41FA5}">
                      <a16:colId xmlns:a16="http://schemas.microsoft.com/office/drawing/2014/main" val="3692266555"/>
                    </a:ext>
                  </a:extLst>
                </a:gridCol>
                <a:gridCol w="661579">
                  <a:extLst>
                    <a:ext uri="{9D8B030D-6E8A-4147-A177-3AD203B41FA5}">
                      <a16:colId xmlns:a16="http://schemas.microsoft.com/office/drawing/2014/main" val="337895659"/>
                    </a:ext>
                  </a:extLst>
                </a:gridCol>
                <a:gridCol w="745215">
                  <a:extLst>
                    <a:ext uri="{9D8B030D-6E8A-4147-A177-3AD203B41FA5}">
                      <a16:colId xmlns:a16="http://schemas.microsoft.com/office/drawing/2014/main" val="4170936956"/>
                    </a:ext>
                  </a:extLst>
                </a:gridCol>
                <a:gridCol w="1056425">
                  <a:extLst>
                    <a:ext uri="{9D8B030D-6E8A-4147-A177-3AD203B41FA5}">
                      <a16:colId xmlns:a16="http://schemas.microsoft.com/office/drawing/2014/main" val="732828813"/>
                    </a:ext>
                  </a:extLst>
                </a:gridCol>
                <a:gridCol w="796705">
                  <a:extLst>
                    <a:ext uri="{9D8B030D-6E8A-4147-A177-3AD203B41FA5}">
                      <a16:colId xmlns:a16="http://schemas.microsoft.com/office/drawing/2014/main" val="1012316301"/>
                    </a:ext>
                  </a:extLst>
                </a:gridCol>
                <a:gridCol w="1885002">
                  <a:extLst>
                    <a:ext uri="{9D8B030D-6E8A-4147-A177-3AD203B41FA5}">
                      <a16:colId xmlns:a16="http://schemas.microsoft.com/office/drawing/2014/main" val="2814324741"/>
                    </a:ext>
                  </a:extLst>
                </a:gridCol>
                <a:gridCol w="1540909">
                  <a:extLst>
                    <a:ext uri="{9D8B030D-6E8A-4147-A177-3AD203B41FA5}">
                      <a16:colId xmlns:a16="http://schemas.microsoft.com/office/drawing/2014/main" val="1760564561"/>
                    </a:ext>
                  </a:extLst>
                </a:gridCol>
                <a:gridCol w="966831">
                  <a:extLst>
                    <a:ext uri="{9D8B030D-6E8A-4147-A177-3AD203B41FA5}">
                      <a16:colId xmlns:a16="http://schemas.microsoft.com/office/drawing/2014/main" val="791565129"/>
                    </a:ext>
                  </a:extLst>
                </a:gridCol>
                <a:gridCol w="1195754">
                  <a:extLst>
                    <a:ext uri="{9D8B030D-6E8A-4147-A177-3AD203B41FA5}">
                      <a16:colId xmlns:a16="http://schemas.microsoft.com/office/drawing/2014/main" val="3565951617"/>
                    </a:ext>
                  </a:extLst>
                </a:gridCol>
              </a:tblGrid>
              <a:tr h="58356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Class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Type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No. of Units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Configuration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Build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Condition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Current Train Operating Company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Scheduled Lease Expiry Date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Donor</a:t>
                      </a: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46918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C233BE8-B452-4497-97E1-EF572E7AE6CC}"/>
              </a:ext>
            </a:extLst>
          </p:cNvPr>
          <p:cNvSpPr txBox="1"/>
          <p:nvPr/>
        </p:nvSpPr>
        <p:spPr>
          <a:xfrm>
            <a:off x="270977" y="6564390"/>
            <a:ext cx="18854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/>
              <a:t>Issue date: 31 October 2023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E3F2B31-9786-4E9D-8BB6-5314C137BCB4}"/>
              </a:ext>
            </a:extLst>
          </p:cNvPr>
          <p:cNvSpPr txBox="1">
            <a:spLocks/>
          </p:cNvSpPr>
          <p:nvPr/>
        </p:nvSpPr>
        <p:spPr>
          <a:xfrm>
            <a:off x="0" y="2540730"/>
            <a:ext cx="9810749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dirty="0"/>
              <a:t>No rolling stock currently withheld as donor vehicles</a:t>
            </a:r>
          </a:p>
        </p:txBody>
      </p:sp>
    </p:spTree>
    <p:extLst>
      <p:ext uri="{BB962C8B-B14F-4D97-AF65-F5344CB8AC3E}">
        <p14:creationId xmlns:p14="http://schemas.microsoft.com/office/powerpoint/2010/main" val="141217842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versholt Theme Colours 2">
      <a:dk1>
        <a:srgbClr val="6D6D6D"/>
      </a:dk1>
      <a:lt1>
        <a:srgbClr val="FFFFFF"/>
      </a:lt1>
      <a:dk2>
        <a:srgbClr val="004C90"/>
      </a:dk2>
      <a:lt2>
        <a:srgbClr val="A8A7A7"/>
      </a:lt2>
      <a:accent1>
        <a:srgbClr val="00A3E3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4C90"/>
      </a:hlink>
      <a:folHlink>
        <a:srgbClr val="62636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1">
      <a:dk1>
        <a:srgbClr val="6D6D6D"/>
      </a:dk1>
      <a:lt1>
        <a:srgbClr val="FFFFFF"/>
      </a:lt1>
      <a:dk2>
        <a:srgbClr val="004C90"/>
      </a:dk2>
      <a:lt2>
        <a:srgbClr val="A8A7A7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6FF"/>
      </a:hlink>
      <a:folHlink>
        <a:srgbClr val="62636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69BF2303C9E840B3ADE7DFFC66F013" ma:contentTypeVersion="10" ma:contentTypeDescription="Create a new document." ma:contentTypeScope="" ma:versionID="dc0ca818821ea1d1d91040729262c309">
  <xsd:schema xmlns:xsd="http://www.w3.org/2001/XMLSchema" xmlns:xs="http://www.w3.org/2001/XMLSchema" xmlns:p="http://schemas.microsoft.com/office/2006/metadata/properties" xmlns:ns2="3c71373e-c5e9-473f-9a83-d74e8d998ce3" xmlns:ns3="3cd3b597-0b2a-4bf3-a76b-9ba5bc0eb602" targetNamespace="http://schemas.microsoft.com/office/2006/metadata/properties" ma:root="true" ma:fieldsID="14471be453952f636be9f1e1000c0958" ns2:_="" ns3:_="">
    <xsd:import namespace="3c71373e-c5e9-473f-9a83-d74e8d998ce3"/>
    <xsd:import namespace="3cd3b597-0b2a-4bf3-a76b-9ba5bc0eb6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71373e-c5e9-473f-9a83-d74e8d998c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3b597-0b2a-4bf3-a76b-9ba5bc0eb60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F6AA61-419B-4D69-B37E-FC72404201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D73C53-EBFA-4242-A9BB-1992F785EE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71373e-c5e9-473f-9a83-d74e8d998ce3"/>
    <ds:schemaRef ds:uri="3cd3b597-0b2a-4bf3-a76b-9ba5bc0eb6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A69F6F-3FFA-43E0-86DF-6DFCFF5C3173}">
  <ds:schemaRefs>
    <ds:schemaRef ds:uri="http://purl.org/dc/terms/"/>
    <ds:schemaRef ds:uri="3c71373e-c5e9-473f-9a83-d74e8d998ce3"/>
    <ds:schemaRef ds:uri="http://purl.org/dc/dcmitype/"/>
    <ds:schemaRef ds:uri="3cd3b597-0b2a-4bf3-a76b-9ba5bc0eb602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72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Symbol</vt:lpstr>
      <vt:lpstr>Times New Roman</vt:lpstr>
      <vt:lpstr>Custom Design</vt:lpstr>
      <vt:lpstr>1_Custom Design</vt:lpstr>
      <vt:lpstr>Rolling stock withheld as donor vehicles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Rolling stock withheld as donor vehicles</dc:title>
  <dc:creator>Microsoft Office User</dc:creator>
  <cp:lastModifiedBy>Clare Fraser</cp:lastModifiedBy>
  <cp:revision>218</cp:revision>
  <cp:lastPrinted>2019-11-04T12:05:37Z</cp:lastPrinted>
  <dcterms:created xsi:type="dcterms:W3CDTF">2017-09-21T09:09:22Z</dcterms:created>
  <dcterms:modified xsi:type="dcterms:W3CDTF">2023-11-02T14:34:23Z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0x0101006869BF2303C9E840B3ADE7DFFC66F013</vt:lpwstr>
  </property>
  <property fmtid="{D5CDD505-2E9C-101B-9397-08002B2CF9AE}" pid="3" name="_AdHocReviewCycleID">
    <vt:i4>-833576023</vt:i4>
  </property>
  <property fmtid="{D5CDD505-2E9C-101B-9397-08002B2CF9AE}" pid="4" name="_NewReviewCycle">
    <vt:lpwstr/>
  </property>
  <property fmtid="{D5CDD505-2E9C-101B-9397-08002B2CF9AE}" pid="5" name="_EmailSubject">
    <vt:lpwstr>Code of Practice - Company website listings (31 October 2023)</vt:lpwstr>
  </property>
  <property fmtid="{D5CDD505-2E9C-101B-9397-08002B2CF9AE}" pid="6" name="_AuthorEmail">
    <vt:lpwstr>Leighton.Vaughan@eversholtrail.co.uk</vt:lpwstr>
  </property>
  <property fmtid="{D5CDD505-2E9C-101B-9397-08002B2CF9AE}" pid="7" name="_AuthorEmailDisplayName">
    <vt:lpwstr>Leighton Vaughan</vt:lpwstr>
  </property>
</Properties>
</file>