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7" r:id="rId4"/>
    <p:sldMasterId id="2147483691" r:id="rId5"/>
  </p:sldMasterIdLst>
  <p:notesMasterIdLst>
    <p:notesMasterId r:id="rId7"/>
  </p:notesMasterIdLst>
  <p:sldIdLst>
    <p:sldId id="267" r:id="rId6"/>
  </p:sldIdLst>
  <p:sldSz cx="981075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Filer" initials="WF" lastIdx="1" clrIdx="0">
    <p:extLst>
      <p:ext uri="{19B8F6BF-5375-455C-9EA6-DF929625EA0E}">
        <p15:presenceInfo xmlns:p15="http://schemas.microsoft.com/office/powerpoint/2012/main" userId="S::wendy.filer@eversholtrail.co.uk::f0a1b2af-4f4e-4c1f-b0cc-e9deb3272a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D6D"/>
    <a:srgbClr val="00FF00"/>
    <a:srgbClr val="C6EFFF"/>
    <a:srgbClr val="DBEEF4"/>
    <a:srgbClr val="E7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82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EE7B2-BFBA-1C4A-85B1-29287227FEB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39838"/>
            <a:ext cx="47910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4FE-DD7B-6E41-820D-BF46B73F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64581" y="1494971"/>
            <a:ext cx="4284000" cy="39511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="1" i="0" baseline="0">
                <a:solidFill>
                  <a:schemeClr val="tx2"/>
                </a:solidFill>
              </a:defRPr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81600" y="1494971"/>
            <a:ext cx="4284663" cy="26273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79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3991428"/>
            <a:ext cx="4284000" cy="227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365125" y="1494971"/>
            <a:ext cx="4284000" cy="224994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able Placeholder 6"/>
          <p:cNvSpPr>
            <a:spLocks noGrp="1"/>
          </p:cNvSpPr>
          <p:nvPr>
            <p:ph type="tbl" sz="quarter" idx="17"/>
          </p:nvPr>
        </p:nvSpPr>
        <p:spPr>
          <a:xfrm>
            <a:off x="365125" y="1495425"/>
            <a:ext cx="9101138" cy="47958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6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7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365125" y="1852698"/>
            <a:ext cx="3312000" cy="157297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8"/>
          </p:nvPr>
        </p:nvSpPr>
        <p:spPr>
          <a:xfrm>
            <a:off x="7932058" y="1846533"/>
            <a:ext cx="1574342" cy="395541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4180533" y="1846533"/>
            <a:ext cx="3312321" cy="15375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79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8" r:id="rId3"/>
    <p:sldLayoutId id="214748368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932058" y="1494956"/>
            <a:ext cx="984244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Assessment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l" defTabSz="914400" rtl="0" eaLnBrk="1" latinLnBrk="0" hangingPunct="1">
              <a:lnSpc>
                <a:spcPts val="278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64581" y="1494956"/>
            <a:ext cx="1503617" cy="200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Supplier Overview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4581" y="3785727"/>
            <a:ext cx="220438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Chief Engineer Assessment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180533" y="1494956"/>
            <a:ext cx="1574342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Safety Critical Work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64085" y="5324610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700" baseline="0">
                <a:latin typeface="+mn-lt"/>
              </a:rPr>
              <a:t>Chief Engineer Confidence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180533" y="3785712"/>
            <a:ext cx="221855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>
                <a:solidFill>
                  <a:schemeClr val="tx2"/>
                </a:solidFill>
                <a:latin typeface="Arial" charset="0"/>
                <a:cs typeface="Arial" charset="0"/>
              </a:rPr>
              <a:t>Key Performance Indicators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0149" y="4505807"/>
            <a:ext cx="1224136" cy="1656152"/>
            <a:chOff x="776536" y="4005064"/>
            <a:chExt cx="1224136" cy="1656152"/>
          </a:xfrm>
        </p:grpSpPr>
        <p:sp>
          <p:nvSpPr>
            <p:cNvPr id="18" name="TextBox 17"/>
            <p:cNvSpPr txBox="1"/>
            <p:nvPr/>
          </p:nvSpPr>
          <p:spPr>
            <a:xfrm>
              <a:off x="1280672" y="4005064"/>
              <a:ext cx="720000" cy="2160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Organisation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0672" y="436510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Strategy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0672" y="4725144"/>
              <a:ext cx="720000" cy="216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Safety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0672" y="508518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Supply Chain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6536" y="5445224"/>
              <a:ext cx="1224136" cy="215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Competency Management</a:t>
              </a: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092277" y="4145767"/>
            <a:ext cx="1728192" cy="288032"/>
            <a:chOff x="1928664" y="3789040"/>
            <a:chExt cx="1728192" cy="288032"/>
          </a:xfrm>
        </p:grpSpPr>
        <p:sp>
          <p:nvSpPr>
            <p:cNvPr id="24" name="TextBox 23"/>
            <p:cNvSpPr txBox="1"/>
            <p:nvPr/>
          </p:nvSpPr>
          <p:spPr>
            <a:xfrm>
              <a:off x="3152800" y="3789072"/>
              <a:ext cx="504056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latin typeface="+mn-lt"/>
                </a:rPr>
                <a:t>Good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04728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latin typeface="+mn-lt"/>
                </a:rPr>
                <a:t>Some Concern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28664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>
                  <a:solidFill>
                    <a:schemeClr val="tx1"/>
                  </a:solidFill>
                  <a:latin typeface="+mn-lt"/>
                </a:rPr>
                <a:t>Significant Concern</a:t>
              </a: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2308301" y="4505811"/>
            <a:ext cx="1368064" cy="1656180"/>
            <a:chOff x="2180736" y="4113084"/>
            <a:chExt cx="1368064" cy="1656180"/>
          </a:xfrm>
          <a:solidFill>
            <a:schemeClr val="bg1"/>
          </a:solidFill>
        </p:grpSpPr>
        <p:grpSp>
          <p:nvGrpSpPr>
            <p:cNvPr id="28" name="Group 27"/>
            <p:cNvGrpSpPr/>
            <p:nvPr/>
          </p:nvGrpSpPr>
          <p:grpSpPr>
            <a:xfrm>
              <a:off x="2288736" y="4216013"/>
              <a:ext cx="1152064" cy="1445243"/>
              <a:chOff x="2144688" y="4144005"/>
              <a:chExt cx="1656184" cy="1445243"/>
            </a:xfrm>
            <a:grpFill/>
          </p:grpSpPr>
          <p:cxnSp>
            <p:nvCxnSpPr>
              <p:cNvPr id="44" name="Straight Connector 43"/>
              <p:cNvCxnSpPr/>
              <p:nvPr/>
            </p:nvCxnSpPr>
            <p:spPr bwMode="auto">
              <a:xfrm>
                <a:off x="2144688" y="450912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144688" y="4869184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2144688" y="522920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2144688" y="558924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2144688" y="4144005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Oval 28"/>
            <p:cNvSpPr/>
            <p:nvPr/>
          </p:nvSpPr>
          <p:spPr bwMode="ltGray">
            <a:xfrm>
              <a:off x="2180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ltGray">
            <a:xfrm>
              <a:off x="2756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1" name="Oval 30"/>
            <p:cNvSpPr/>
            <p:nvPr/>
          </p:nvSpPr>
          <p:spPr bwMode="ltGray">
            <a:xfrm>
              <a:off x="3332800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2" name="Oval 31"/>
            <p:cNvSpPr/>
            <p:nvPr/>
          </p:nvSpPr>
          <p:spPr bwMode="ltGray">
            <a:xfrm>
              <a:off x="2180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3" name="Oval 32"/>
            <p:cNvSpPr/>
            <p:nvPr/>
          </p:nvSpPr>
          <p:spPr bwMode="ltGray">
            <a:xfrm>
              <a:off x="2756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 bwMode="ltGray">
            <a:xfrm>
              <a:off x="3332800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 bwMode="ltGray">
            <a:xfrm>
              <a:off x="2180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 bwMode="ltGray">
            <a:xfrm>
              <a:off x="2756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7" name="Oval 36"/>
            <p:cNvSpPr/>
            <p:nvPr/>
          </p:nvSpPr>
          <p:spPr bwMode="ltGray">
            <a:xfrm>
              <a:off x="3332800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 bwMode="ltGray">
            <a:xfrm>
              <a:off x="2180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9" name="Oval 38"/>
            <p:cNvSpPr/>
            <p:nvPr/>
          </p:nvSpPr>
          <p:spPr bwMode="ltGray">
            <a:xfrm>
              <a:off x="2756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0" name="Oval 39"/>
            <p:cNvSpPr/>
            <p:nvPr/>
          </p:nvSpPr>
          <p:spPr bwMode="ltGray">
            <a:xfrm>
              <a:off x="3332800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1" name="Oval 40"/>
            <p:cNvSpPr/>
            <p:nvPr/>
          </p:nvSpPr>
          <p:spPr bwMode="ltGray">
            <a:xfrm>
              <a:off x="2180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2" name="Oval 41"/>
            <p:cNvSpPr/>
            <p:nvPr/>
          </p:nvSpPr>
          <p:spPr bwMode="ltGray">
            <a:xfrm>
              <a:off x="2756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 bwMode="ltGray">
            <a:xfrm>
              <a:off x="3332800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sp>
        <p:nvSpPr>
          <p:cNvPr id="49" name="Rectangle 48"/>
          <p:cNvSpPr/>
          <p:nvPr userDrawn="1"/>
        </p:nvSpPr>
        <p:spPr bwMode="auto">
          <a:xfrm>
            <a:off x="5332709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 userDrawn="1"/>
        </p:nvSpPr>
        <p:spPr bwMode="auto">
          <a:xfrm>
            <a:off x="4180533" y="4217773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 userDrawn="1"/>
        </p:nvSpPr>
        <p:spPr bwMode="auto">
          <a:xfrm>
            <a:off x="6484837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 userDrawn="1"/>
        </p:nvSpPr>
        <p:spPr bwMode="auto">
          <a:xfrm>
            <a:off x="7060854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 userDrawn="1"/>
        </p:nvSpPr>
        <p:spPr bwMode="auto">
          <a:xfrm>
            <a:off x="4756645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 userDrawn="1"/>
        </p:nvSpPr>
        <p:spPr bwMode="auto">
          <a:xfrm>
            <a:off x="5908773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4180581" y="5873991"/>
            <a:ext cx="3312320" cy="288000"/>
            <a:chOff x="4016944" y="5373248"/>
            <a:chExt cx="3312320" cy="288000"/>
          </a:xfrm>
        </p:grpSpPr>
        <p:sp>
          <p:nvSpPr>
            <p:cNvPr id="56" name="TextBox 55"/>
            <p:cNvSpPr txBox="1">
              <a:spLocks/>
            </p:cNvSpPr>
            <p:nvPr/>
          </p:nvSpPr>
          <p:spPr>
            <a:xfrm>
              <a:off x="401694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Eng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quality</a:t>
              </a:r>
            </a:p>
          </p:txBody>
        </p: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5745136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Speed of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response</a:t>
              </a:r>
            </a:p>
          </p:txBody>
        </p:sp>
        <p:sp>
          <p:nvSpPr>
            <p:cNvPr id="58" name="TextBox 57"/>
            <p:cNvSpPr txBox="1">
              <a:spLocks/>
            </p:cNvSpPr>
            <p:nvPr/>
          </p:nvSpPr>
          <p:spPr>
            <a:xfrm>
              <a:off x="5169072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Customer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complaints</a:t>
              </a:r>
            </a:p>
          </p:txBody>
        </p:sp>
        <p:sp>
          <p:nvSpPr>
            <p:cNvPr id="59" name="TextBox 58"/>
            <p:cNvSpPr txBox="1">
              <a:spLocks/>
            </p:cNvSpPr>
            <p:nvPr/>
          </p:nvSpPr>
          <p:spPr>
            <a:xfrm>
              <a:off x="632120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Relationship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strength</a:t>
              </a: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459296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Safety risk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exposure</a:t>
              </a:r>
            </a:p>
          </p:txBody>
        </p:sp>
        <p:sp>
          <p:nvSpPr>
            <p:cNvPr id="61" name="TextBox 60"/>
            <p:cNvSpPr txBox="1">
              <a:spLocks/>
            </p:cNvSpPr>
            <p:nvPr/>
          </p:nvSpPr>
          <p:spPr>
            <a:xfrm>
              <a:off x="689726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Future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>
                  <a:latin typeface="+mn-lt"/>
                </a:rPr>
                <a:t>alignment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stock available for lease and/or disposal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0" y="980681"/>
            <a:ext cx="9101371" cy="461665"/>
          </a:xfrm>
        </p:spPr>
        <p:txBody>
          <a:bodyPr/>
          <a:lstStyle/>
          <a:p>
            <a:r>
              <a:rPr lang="en-US"/>
              <a:t>Please see below a list of rolling stock which is available for lease and/or disposal.</a:t>
            </a:r>
          </a:p>
          <a:p>
            <a:r>
              <a:rPr lang="en-US"/>
              <a:t>For further information please contact us via the off lease vehicles form on our website contact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1 of 1</a:t>
            </a: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1959522267"/>
              </p:ext>
            </p:extLst>
          </p:nvPr>
        </p:nvGraphicFramePr>
        <p:xfrm>
          <a:off x="234764" y="1572539"/>
          <a:ext cx="9373471" cy="3977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051">
                  <a:extLst>
                    <a:ext uri="{9D8B030D-6E8A-4147-A177-3AD203B41FA5}">
                      <a16:colId xmlns:a16="http://schemas.microsoft.com/office/drawing/2014/main" val="3692266555"/>
                    </a:ext>
                  </a:extLst>
                </a:gridCol>
                <a:gridCol w="661579">
                  <a:extLst>
                    <a:ext uri="{9D8B030D-6E8A-4147-A177-3AD203B41FA5}">
                      <a16:colId xmlns:a16="http://schemas.microsoft.com/office/drawing/2014/main" val="337895659"/>
                    </a:ext>
                  </a:extLst>
                </a:gridCol>
                <a:gridCol w="745215">
                  <a:extLst>
                    <a:ext uri="{9D8B030D-6E8A-4147-A177-3AD203B41FA5}">
                      <a16:colId xmlns:a16="http://schemas.microsoft.com/office/drawing/2014/main" val="4170936956"/>
                    </a:ext>
                  </a:extLst>
                </a:gridCol>
                <a:gridCol w="1056425">
                  <a:extLst>
                    <a:ext uri="{9D8B030D-6E8A-4147-A177-3AD203B41FA5}">
                      <a16:colId xmlns:a16="http://schemas.microsoft.com/office/drawing/2014/main" val="73282881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1012316301"/>
                    </a:ext>
                  </a:extLst>
                </a:gridCol>
                <a:gridCol w="1885002">
                  <a:extLst>
                    <a:ext uri="{9D8B030D-6E8A-4147-A177-3AD203B41FA5}">
                      <a16:colId xmlns:a16="http://schemas.microsoft.com/office/drawing/2014/main" val="2814324741"/>
                    </a:ext>
                  </a:extLst>
                </a:gridCol>
                <a:gridCol w="1540909">
                  <a:extLst>
                    <a:ext uri="{9D8B030D-6E8A-4147-A177-3AD203B41FA5}">
                      <a16:colId xmlns:a16="http://schemas.microsoft.com/office/drawing/2014/main" val="1760564561"/>
                    </a:ext>
                  </a:extLst>
                </a:gridCol>
                <a:gridCol w="966831">
                  <a:extLst>
                    <a:ext uri="{9D8B030D-6E8A-4147-A177-3AD203B41FA5}">
                      <a16:colId xmlns:a16="http://schemas.microsoft.com/office/drawing/2014/main" val="791565129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3565951617"/>
                    </a:ext>
                  </a:extLst>
                </a:gridCol>
              </a:tblGrid>
              <a:tr h="5835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 of Units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Configuration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Build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Condition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 Train Operating Company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Scheduled Lease Expiry Date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and/or disposal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469186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321/0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8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Renatus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GB" sz="1100" u="none" strike="noStrike" kern="1200" baseline="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4-car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1988 - 1990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service - Condition in accordance with the position in the maintenance cycle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Abellio East Anglia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Nov 23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only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31138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321/0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Renatus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GB" sz="1100" u="none" strike="noStrike" kern="1200" baseline="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4-car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1988 - 1990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storage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only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75202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321/3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321/4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4-car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1988 - 1991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dirty="0">
                          <a:effectLst/>
                        </a:rPr>
                        <a:t>In storage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rgbClr val="6D6D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and disposal (6)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Disposal </a:t>
                      </a:r>
                      <a:r>
                        <a:rPr lang="en-GB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(2)</a:t>
                      </a:r>
                      <a:endParaRPr lang="en-GB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875096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321/3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Swift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4-car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1988 - 1991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trial - Condition in accordance with the position in the maintenance cycle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Varamis</a:t>
                      </a:r>
                      <a:endParaRPr lang="en-GB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Dec </a:t>
                      </a: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only</a:t>
                      </a:r>
                    </a:p>
                  </a:txBody>
                  <a:tcPr marL="9726" marR="9726" marT="9726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4981"/>
                  </a:ext>
                </a:extLst>
              </a:tr>
              <a:tr h="6787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321/4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Swift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EMU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4-car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1988 - 1991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dirty="0">
                          <a:effectLst/>
                        </a:rPr>
                        <a:t>In storage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 only</a:t>
                      </a:r>
                    </a:p>
                  </a:txBody>
                  <a:tcPr marL="9726" marR="9726" marT="97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1936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233BE8-B452-4497-97E1-EF572E7AE6CC}"/>
              </a:ext>
            </a:extLst>
          </p:cNvPr>
          <p:cNvSpPr txBox="1"/>
          <p:nvPr/>
        </p:nvSpPr>
        <p:spPr>
          <a:xfrm>
            <a:off x="270977" y="6564390"/>
            <a:ext cx="1930337" cy="25391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050" dirty="0"/>
              <a:t>Issue date: 31 October 2023</a:t>
            </a:r>
          </a:p>
        </p:txBody>
      </p:sp>
    </p:spTree>
    <p:extLst>
      <p:ext uri="{BB962C8B-B14F-4D97-AF65-F5344CB8AC3E}">
        <p14:creationId xmlns:p14="http://schemas.microsoft.com/office/powerpoint/2010/main" val="14121784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versholt Theme Colours 2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00A3E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C90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6FF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9BF2303C9E840B3ADE7DFFC66F013" ma:contentTypeVersion="10" ma:contentTypeDescription="Create a new document." ma:contentTypeScope="" ma:versionID="dc0ca818821ea1d1d91040729262c309">
  <xsd:schema xmlns:xsd="http://www.w3.org/2001/XMLSchema" xmlns:xs="http://www.w3.org/2001/XMLSchema" xmlns:p="http://schemas.microsoft.com/office/2006/metadata/properties" xmlns:ns2="3c71373e-c5e9-473f-9a83-d74e8d998ce3" xmlns:ns3="3cd3b597-0b2a-4bf3-a76b-9ba5bc0eb602" targetNamespace="http://schemas.microsoft.com/office/2006/metadata/properties" ma:root="true" ma:fieldsID="14471be453952f636be9f1e1000c0958" ns2:_="" ns3:_="">
    <xsd:import namespace="3c71373e-c5e9-473f-9a83-d74e8d998ce3"/>
    <xsd:import namespace="3cd3b597-0b2a-4bf3-a76b-9ba5bc0eb6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1373e-c5e9-473f-9a83-d74e8d998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3b597-0b2a-4bf3-a76b-9ba5bc0eb6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A69F6F-3FFA-43E0-86DF-6DFCFF5C3173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c71373e-c5e9-473f-9a83-d74e8d998ce3"/>
    <ds:schemaRef ds:uri="http://schemas.microsoft.com/office/2006/documentManagement/types"/>
    <ds:schemaRef ds:uri="3cd3b597-0b2a-4bf3-a76b-9ba5bc0eb602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7F6AA61-419B-4D69-B37E-FC72404201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20E181-1C91-4540-9351-B466A8BA7C3B}">
  <ds:schemaRefs>
    <ds:schemaRef ds:uri="3c71373e-c5e9-473f-9a83-d74e8d998ce3"/>
    <ds:schemaRef ds:uri="3cd3b597-0b2a-4bf3-a76b-9ba5bc0eb6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197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Symbol</vt:lpstr>
      <vt:lpstr>Times New Roman</vt:lpstr>
      <vt:lpstr>Custom Design</vt:lpstr>
      <vt:lpstr>1_Custom Design</vt:lpstr>
      <vt:lpstr>Rolling stock available for lease and/or disposal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Rolling stock available for lease and or disposal</dc:title>
  <dc:creator>Microsoft Office User</dc:creator>
  <cp:lastModifiedBy>Clare Fraser</cp:lastModifiedBy>
  <cp:revision>25</cp:revision>
  <cp:lastPrinted>2019-11-04T12:05:37Z</cp:lastPrinted>
  <dcterms:created xsi:type="dcterms:W3CDTF">2017-09-21T09:09:22Z</dcterms:created>
  <dcterms:modified xsi:type="dcterms:W3CDTF">2023-11-02T14:34:06Z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0x0101006869BF2303C9E840B3ADE7DFFC66F013</vt:lpwstr>
  </property>
  <property fmtid="{D5CDD505-2E9C-101B-9397-08002B2CF9AE}" pid="3" name="_AdHocReviewCycleID">
    <vt:i4>-2029864735</vt:i4>
  </property>
  <property fmtid="{D5CDD505-2E9C-101B-9397-08002B2CF9AE}" pid="4" name="_NewReviewCycle">
    <vt:lpwstr/>
  </property>
  <property fmtid="{D5CDD505-2E9C-101B-9397-08002B2CF9AE}" pid="5" name="_EmailSubject">
    <vt:lpwstr>Code of Practice - Company website listings (31 October 2023)</vt:lpwstr>
  </property>
  <property fmtid="{D5CDD505-2E9C-101B-9397-08002B2CF9AE}" pid="6" name="_AuthorEmail">
    <vt:lpwstr>Leighton.Vaughan@eversholtrail.co.uk</vt:lpwstr>
  </property>
  <property fmtid="{D5CDD505-2E9C-101B-9397-08002B2CF9AE}" pid="7" name="_AuthorEmailDisplayName">
    <vt:lpwstr>Leighton Vaughan</vt:lpwstr>
  </property>
</Properties>
</file>